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Koho Bold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92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37759" y="9465376"/>
            <a:ext cx="5550241" cy="821624"/>
          </a:xfrm>
          <a:custGeom>
            <a:avLst/>
            <a:gdLst/>
            <a:ahLst/>
            <a:cxnLst/>
            <a:rect r="r" b="b" t="t" l="l"/>
            <a:pathLst>
              <a:path h="821624" w="5550241">
                <a:moveTo>
                  <a:pt x="0" y="0"/>
                </a:moveTo>
                <a:lnTo>
                  <a:pt x="5550241" y="0"/>
                </a:lnTo>
                <a:lnTo>
                  <a:pt x="5550241" y="821624"/>
                </a:lnTo>
                <a:lnTo>
                  <a:pt x="0" y="821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07554" y="9258300"/>
            <a:ext cx="1130205" cy="1024248"/>
          </a:xfrm>
          <a:custGeom>
            <a:avLst/>
            <a:gdLst/>
            <a:ahLst/>
            <a:cxnLst/>
            <a:rect r="r" b="b" t="t" l="l"/>
            <a:pathLst>
              <a:path h="1024248" w="1130205">
                <a:moveTo>
                  <a:pt x="0" y="0"/>
                </a:moveTo>
                <a:lnTo>
                  <a:pt x="1130205" y="0"/>
                </a:lnTo>
                <a:lnTo>
                  <a:pt x="1130205" y="1024248"/>
                </a:lnTo>
                <a:lnTo>
                  <a:pt x="0" y="102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08951" y="9358570"/>
            <a:ext cx="1379553" cy="823708"/>
          </a:xfrm>
          <a:custGeom>
            <a:avLst/>
            <a:gdLst/>
            <a:ahLst/>
            <a:cxnLst/>
            <a:rect r="r" b="b" t="t" l="l"/>
            <a:pathLst>
              <a:path h="823708" w="1379553">
                <a:moveTo>
                  <a:pt x="0" y="0"/>
                </a:moveTo>
                <a:lnTo>
                  <a:pt x="1379553" y="0"/>
                </a:lnTo>
                <a:lnTo>
                  <a:pt x="1379553" y="823708"/>
                </a:lnTo>
                <a:lnTo>
                  <a:pt x="0" y="823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9670" y="4743742"/>
            <a:ext cx="5349148" cy="5026682"/>
          </a:xfrm>
          <a:custGeom>
            <a:avLst/>
            <a:gdLst/>
            <a:ahLst/>
            <a:cxnLst/>
            <a:rect r="r" b="b" t="t" l="l"/>
            <a:pathLst>
              <a:path h="5026682" w="5349148">
                <a:moveTo>
                  <a:pt x="0" y="0"/>
                </a:moveTo>
                <a:lnTo>
                  <a:pt x="5349148" y="0"/>
                </a:lnTo>
                <a:lnTo>
                  <a:pt x="5349148" y="5026682"/>
                </a:lnTo>
                <a:lnTo>
                  <a:pt x="0" y="50266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0898728" y="4304955"/>
            <a:ext cx="5773316" cy="4114800"/>
          </a:xfrm>
          <a:custGeom>
            <a:avLst/>
            <a:gdLst/>
            <a:ahLst/>
            <a:cxnLst/>
            <a:rect r="r" b="b" t="t" l="l"/>
            <a:pathLst>
              <a:path h="4114800" w="5773316">
                <a:moveTo>
                  <a:pt x="5773316" y="0"/>
                </a:moveTo>
                <a:lnTo>
                  <a:pt x="0" y="0"/>
                </a:lnTo>
                <a:lnTo>
                  <a:pt x="0" y="4114800"/>
                </a:lnTo>
                <a:lnTo>
                  <a:pt x="5773316" y="4114800"/>
                </a:lnTo>
                <a:lnTo>
                  <a:pt x="57733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04379" y="573061"/>
            <a:ext cx="11079242" cy="215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b="true" sz="6199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Liberté d’expression, Vie privée</a:t>
            </a:r>
          </a:p>
          <a:p>
            <a:pPr algn="ctr">
              <a:lnSpc>
                <a:spcPts val="8679"/>
              </a:lnSpc>
            </a:pPr>
            <a:r>
              <a:rPr lang="en-US" b="true" sz="6199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et données personnelles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14880" y="7330615"/>
            <a:ext cx="3209550" cy="2732129"/>
          </a:xfrm>
          <a:custGeom>
            <a:avLst/>
            <a:gdLst/>
            <a:ahLst/>
            <a:cxnLst/>
            <a:rect r="r" b="b" t="t" l="l"/>
            <a:pathLst>
              <a:path h="2732129" w="3209550">
                <a:moveTo>
                  <a:pt x="0" y="0"/>
                </a:moveTo>
                <a:lnTo>
                  <a:pt x="3209550" y="0"/>
                </a:lnTo>
                <a:lnTo>
                  <a:pt x="3209550" y="2732129"/>
                </a:lnTo>
                <a:lnTo>
                  <a:pt x="0" y="2732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343876" y="174625"/>
            <a:ext cx="9600248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Liberté d’expression : Qui décide?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13247" y="1696807"/>
            <a:ext cx="14661507" cy="489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Comment peut-on décider de ce qui est acceptable ou non à dire en ligne ?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Quelle influence jouent les réseaux sociaux ? Les gouvernements ? Les textes internationaux ?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Faut-il censurer certaines opinions ? Qui a le droit de décider de cela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7273465"/>
            <a:ext cx="14661507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https://en.wikipedia.org/wiki/Censorship_by_Facebook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https://www.vie-publique.fr/fiches/291568-quest-ce-que-la-liberte-dexpression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https://www.maisondesjournalistes.org/les-limites-de-la-liberte-dexpression/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3745393" y="5566422"/>
            <a:ext cx="11278709" cy="0"/>
          </a:xfrm>
          <a:prstGeom prst="line">
            <a:avLst/>
          </a:prstGeom>
          <a:ln cap="rnd" w="95250">
            <a:solidFill>
              <a:srgbClr val="5E17EB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335061" y="5998391"/>
            <a:ext cx="2977377" cy="4091136"/>
          </a:xfrm>
          <a:custGeom>
            <a:avLst/>
            <a:gdLst/>
            <a:ahLst/>
            <a:cxnLst/>
            <a:rect r="r" b="b" t="t" l="l"/>
            <a:pathLst>
              <a:path h="4091136" w="2977377">
                <a:moveTo>
                  <a:pt x="0" y="0"/>
                </a:moveTo>
                <a:lnTo>
                  <a:pt x="2977377" y="0"/>
                </a:lnTo>
                <a:lnTo>
                  <a:pt x="2977377" y="4091136"/>
                </a:lnTo>
                <a:lnTo>
                  <a:pt x="0" y="4091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82696" y="174625"/>
            <a:ext cx="7522607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Quelques éléments en vrac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419772" y="5916709"/>
            <a:ext cx="13100851" cy="4216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https://www.lemondeinformatique.fr/actualites/lire-lyon-delaisse-la-suite-office-de-microsoft-pour-l-open-source-97235.html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https://www.bfmtv.com/tech/vie-numerique/verification-de-l-age-sur-les-sites-pornographiques-l-obligation-de-controle-est-entree-en-vigueur-mais-n-est-pas-respectee_AV-202504110613.html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https://www.franceinfo.fr/societe/pornographie/acces-aux-sites-pornographiques-sept-questions-majeures-sur-la-verification-de-l-age-des-internautes-instauree-le-11-avril_7109718.html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https://www.01net.com/actualites/temps-ecran-contenus-sous-controle-chine-serre-vis-jeunes.html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https://www.youtube.com/watch?v=u_Lxkt50xOg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60977" y="1495748"/>
            <a:ext cx="11663124" cy="348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Si vous avez encore des remarques ou éléments a mentionné sur le sujet, c’est le moment.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J’ai ici rajouté quelques sources autour du sujet que je n’ai pas eu l’occasion d’aborder pendant la présentation.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596178"/>
            <a:ext cx="18288000" cy="563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Merci de Votre participation !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Un dernier point avant de partir :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Qu’avez-vous pensez de ce temps d’échange? Du positif? du Négatif? Des choses à améliorer?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Exprimez-vous 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48806" y="2659977"/>
            <a:ext cx="13590388" cy="561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63601" indent="-431801" lvl="1">
              <a:lnSpc>
                <a:spcPts val="560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Le but de ce moment d’échange est avant tout d’être à l’écoute des autres.</a:t>
            </a:r>
          </a:p>
          <a:p>
            <a:pPr algn="just">
              <a:lnSpc>
                <a:spcPts val="5600"/>
              </a:lnSpc>
            </a:pPr>
          </a:p>
          <a:p>
            <a:pPr algn="just" marL="863601" indent="-431801" lvl="1">
              <a:lnSpc>
                <a:spcPts val="560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L’objectif n’est pas forcément de changer d’avis sur ses usages ou sur les usages des autres, mais il faut cependant respecter ceux des autres.</a:t>
            </a:r>
          </a:p>
          <a:p>
            <a:pPr algn="just">
              <a:lnSpc>
                <a:spcPts val="5600"/>
              </a:lnSpc>
            </a:pPr>
          </a:p>
          <a:p>
            <a:pPr algn="just" marL="863601" indent="-431801" lvl="1">
              <a:lnSpc>
                <a:spcPts val="560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On peut exprimer son désaccord, mais restons courtois !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1391" y="5143500"/>
            <a:ext cx="2177415" cy="5143500"/>
          </a:xfrm>
          <a:custGeom>
            <a:avLst/>
            <a:gdLst/>
            <a:ahLst/>
            <a:cxnLst/>
            <a:rect r="r" b="b" t="t" l="l"/>
            <a:pathLst>
              <a:path h="5143500" w="2177415">
                <a:moveTo>
                  <a:pt x="0" y="0"/>
                </a:moveTo>
                <a:lnTo>
                  <a:pt x="2177415" y="0"/>
                </a:lnTo>
                <a:lnTo>
                  <a:pt x="217741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30716" y="228600"/>
            <a:ext cx="6826568" cy="95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b="true" sz="5599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Avant de commencer: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669701"/>
            <a:ext cx="13003343" cy="679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Le premier élément dont on nous parle souvent : les cookies.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C’est quoi ? Qu’est-ce que ça fait ? Comment ça touche nos données ?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https://www.cnil.fr/fr/cookies-et-autres-traceurs/regles/cookies/quels-changements-pour-les-internautes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https://www.cnil.fr/fr/tests-genetiques-pourquoi-et-comment-demander-leffacement-de-vos-donnees-23andMe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800951" y="3573642"/>
            <a:ext cx="4209202" cy="4114800"/>
          </a:xfrm>
          <a:custGeom>
            <a:avLst/>
            <a:gdLst/>
            <a:ahLst/>
            <a:cxnLst/>
            <a:rect r="r" b="b" t="t" l="l"/>
            <a:pathLst>
              <a:path h="4114800" w="4209202">
                <a:moveTo>
                  <a:pt x="4209202" y="0"/>
                </a:moveTo>
                <a:lnTo>
                  <a:pt x="0" y="0"/>
                </a:lnTo>
                <a:lnTo>
                  <a:pt x="0" y="4114800"/>
                </a:lnTo>
                <a:lnTo>
                  <a:pt x="4209202" y="4114800"/>
                </a:lnTo>
                <a:lnTo>
                  <a:pt x="42092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87049" y="554038"/>
            <a:ext cx="9313902" cy="173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Le numérique aujourd’hui :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Vous reprendrez bien un cookie?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3745393" y="5785497"/>
            <a:ext cx="11278709" cy="0"/>
          </a:xfrm>
          <a:prstGeom prst="line">
            <a:avLst/>
          </a:prstGeom>
          <a:ln cap="rnd" w="95250">
            <a:solidFill>
              <a:srgbClr val="5E17EB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271329" y="7584145"/>
            <a:ext cx="2716109" cy="2444498"/>
          </a:xfrm>
          <a:custGeom>
            <a:avLst/>
            <a:gdLst/>
            <a:ahLst/>
            <a:cxnLst/>
            <a:rect r="r" b="b" t="t" l="l"/>
            <a:pathLst>
              <a:path h="2444498" w="2716109">
                <a:moveTo>
                  <a:pt x="0" y="0"/>
                </a:moveTo>
                <a:lnTo>
                  <a:pt x="2716109" y="0"/>
                </a:lnTo>
                <a:lnTo>
                  <a:pt x="2716109" y="2444498"/>
                </a:lnTo>
                <a:lnTo>
                  <a:pt x="0" y="2444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89248" y="174625"/>
            <a:ext cx="10309503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Le marché des données personnelles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93574" y="5965825"/>
            <a:ext cx="13100851" cy="432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https://linc.cnil.fr/cookieviz-23-une-nouvelle-version-plus-securisee-plus-stable-et-une-mise-en-avant-du-role-des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https://datalegaldrive.com/vente-donnees-personnelles/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Cash investigation : https://www.youtube.com/watch?v=cb3jfxMnZU4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12438" y="1957711"/>
            <a:ext cx="11663124" cy="207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Où vont nos données ? Quel est l’intérêt mercantile derrière cela ?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Avez-vous le contrôle dessus 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91116" y="174625"/>
            <a:ext cx="10905768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Des moyens de protéger nos données?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42463" y="6926279"/>
            <a:ext cx="13100851" cy="308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La conseillère s’exprime :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Malgré tout, il semble quand même assez difficile d’avoir le contrôle de ses données personnelles. Aujourd’hui, ce marché est tellement implémenté partout, que ce combat semble parfois compliqué.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17960" y="1689563"/>
            <a:ext cx="14052079" cy="489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Navigation privée ?</a:t>
            </a:r>
          </a:p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Services/alternatives qui mettent en avant le respect des données ?</a:t>
            </a:r>
          </a:p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Refuser quand c’est possible cookies</a:t>
            </a:r>
          </a:p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Effacer les anciens cookies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Limiter ce qu’on publie en ligne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...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3745393" y="5785497"/>
            <a:ext cx="11278709" cy="0"/>
          </a:xfrm>
          <a:prstGeom prst="line">
            <a:avLst/>
          </a:prstGeom>
          <a:ln cap="rnd" w="95250">
            <a:solidFill>
              <a:srgbClr val="5E17EB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4775" y="6215604"/>
            <a:ext cx="3002844" cy="4014246"/>
          </a:xfrm>
          <a:custGeom>
            <a:avLst/>
            <a:gdLst/>
            <a:ahLst/>
            <a:cxnLst/>
            <a:rect r="r" b="b" t="t" l="l"/>
            <a:pathLst>
              <a:path h="4014246" w="3002844">
                <a:moveTo>
                  <a:pt x="0" y="0"/>
                </a:moveTo>
                <a:lnTo>
                  <a:pt x="3002844" y="0"/>
                </a:lnTo>
                <a:lnTo>
                  <a:pt x="3002844" y="4014246"/>
                </a:lnTo>
                <a:lnTo>
                  <a:pt x="0" y="4014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021401" y="174625"/>
            <a:ext cx="8245197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Réseaux sociaux et vie privée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13642" y="6451183"/>
            <a:ext cx="13100851" cy="308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https://www.capital.fr/economie-politique/attention-a-ce-que-vous-publiez-le-fisc-surveille-desormais-vos-reseaux-sociaux-1507671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https://www.service-public.fr/particuliers/vosdroits/F32239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80856" y="1957711"/>
            <a:ext cx="12126289" cy="278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Un des éléments au cœur des questions de la vie privée : les réseaux sociaux. Comment les utiliser ? </a:t>
            </a:r>
          </a:p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S’utilisent-ils en respectant la vie privée ?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Quelles limites sont en place pour respecter celle-ci 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4607" y="428997"/>
            <a:ext cx="2481535" cy="2481535"/>
          </a:xfrm>
          <a:custGeom>
            <a:avLst/>
            <a:gdLst/>
            <a:ahLst/>
            <a:cxnLst/>
            <a:rect r="r" b="b" t="t" l="l"/>
            <a:pathLst>
              <a:path h="2481535" w="2481535">
                <a:moveTo>
                  <a:pt x="0" y="0"/>
                </a:moveTo>
                <a:lnTo>
                  <a:pt x="2481535" y="0"/>
                </a:lnTo>
                <a:lnTo>
                  <a:pt x="2481535" y="2481535"/>
                </a:lnTo>
                <a:lnTo>
                  <a:pt x="0" y="24815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99751" y="174625"/>
            <a:ext cx="9888498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La question de l’anonymat en ligne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71294" y="1184599"/>
            <a:ext cx="11663124" cy="432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Face aux multiples problèmes qui peuvent exister en ligne, une question se pose : l’anonymat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Doit-on le garder ? Le limiter ? Dans quels mesures ? Et comment ?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Notion de vie privée. Cas du cyberharcèlement. Cas des opinions personnelles. Les limites déjà existantes de cela.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93314" y="6182681"/>
            <a:ext cx="13101373" cy="391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https://www.youtube.com/watch?v=k7GuDlNThlE</a:t>
            </a:r>
          </a:p>
          <a:p>
            <a:pPr algn="ctr">
              <a:lnSpc>
                <a:spcPts val="3499"/>
              </a:lnSpc>
            </a:pPr>
          </a:p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https://www.vie-publique.fr/questions-reponses/293520-peut-etre-anonyme-sur-internet-et-les-reseaux-sociaux</a:t>
            </a:r>
          </a:p>
          <a:p>
            <a:pPr algn="ctr">
              <a:lnSpc>
                <a:spcPts val="3499"/>
              </a:lnSpc>
            </a:pPr>
          </a:p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https://www.lepoint.fr/societe/internet-rien-ne-sert-d-interdire-l-anonymat-en-ligne-il-n-existe-pas-07-05-2024-2559651_23.php#11</a:t>
            </a:r>
          </a:p>
          <a:p>
            <a:pPr algn="ctr">
              <a:lnSpc>
                <a:spcPts val="3499"/>
              </a:lnSpc>
            </a:p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https://www.youtube.com/watch?v=UQIpf3JaDm0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3745393" y="5785497"/>
            <a:ext cx="11278709" cy="0"/>
          </a:xfrm>
          <a:prstGeom prst="line">
            <a:avLst/>
          </a:prstGeom>
          <a:ln cap="rnd" w="95250">
            <a:solidFill>
              <a:srgbClr val="5E17EB"/>
            </a:solidFill>
            <a:prstDash val="lg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8529" y="6502100"/>
            <a:ext cx="4192489" cy="3548284"/>
          </a:xfrm>
          <a:custGeom>
            <a:avLst/>
            <a:gdLst/>
            <a:ahLst/>
            <a:cxnLst/>
            <a:rect r="r" b="b" t="t" l="l"/>
            <a:pathLst>
              <a:path h="3548284" w="4192489">
                <a:moveTo>
                  <a:pt x="0" y="0"/>
                </a:moveTo>
                <a:lnTo>
                  <a:pt x="4192489" y="0"/>
                </a:lnTo>
                <a:lnTo>
                  <a:pt x="4192489" y="3548285"/>
                </a:lnTo>
                <a:lnTo>
                  <a:pt x="0" y="3548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092" t="0" r="-570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08919" y="174625"/>
            <a:ext cx="9870163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La place de l’IA dans ces questions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0342" y="1625451"/>
            <a:ext cx="15667316" cy="3498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Outil récent, il est d’autant plus au cœur de ces problématiques.</a:t>
            </a:r>
          </a:p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L’apprentissage se fait aussi grâce à vos données, car ce que vous lui dites est réutiliser pour l’apprentissage de l’IA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Quel garantie de vie privée quand on ne sais pas exactement comment l'IA fonctionne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941045" y="6038850"/>
            <a:ext cx="12694658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https://www.franceinfo.fr/internet/reseaux-sociaux/facebook/les-boomer-traps-ces-pieges-qui-visent-les-seniors-et-les-personnes-vulnerables-sur-les-reseaux-sociaux_7139235.html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https://www.businessinsider.com/meta-ai-app-public-feed-warning-how-2025-05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https://www.businessinsider.com/meta-ai-public-discover-feed-warning-fix-personal-info-privacy-2025-6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46" t="0" r="-4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06288" y="7727413"/>
            <a:ext cx="3649566" cy="2315816"/>
          </a:xfrm>
          <a:custGeom>
            <a:avLst/>
            <a:gdLst/>
            <a:ahLst/>
            <a:cxnLst/>
            <a:rect r="r" b="b" t="t" l="l"/>
            <a:pathLst>
              <a:path h="2315816" w="3649566">
                <a:moveTo>
                  <a:pt x="0" y="0"/>
                </a:moveTo>
                <a:lnTo>
                  <a:pt x="3649567" y="0"/>
                </a:lnTo>
                <a:lnTo>
                  <a:pt x="3649567" y="2315816"/>
                </a:lnTo>
                <a:lnTo>
                  <a:pt x="0" y="231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82685" y="174625"/>
            <a:ext cx="15322630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u="sng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Liberté d’expression : Peut-on tout dire sur internet? 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90178" y="1645757"/>
            <a:ext cx="13540894" cy="370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Sujet le plus délicat des trois d’aujourd’hui, il me semble pourtant en faire partie intégrante.</a:t>
            </a:r>
          </a:p>
          <a:p>
            <a:pPr algn="ctr">
              <a:lnSpc>
                <a:spcPts val="4900"/>
              </a:lnSpc>
            </a:pP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De quoi peut-on parler en ligne ? Le numérique nous permet de s’exprimer et de partager nos idées bien plus qu’auparavant.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Mais quels sont les avantages et inconvénients de cela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4869" y="5722054"/>
            <a:ext cx="13540894" cy="432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https://theconversation.com/theories-du-complot-comment-les-reseaux-sociaux-les-propagent-et-permettent-une-escalade-vers-la-violence-210838</a:t>
            </a:r>
          </a:p>
          <a:p>
            <a:pPr algn="ctr">
              <a:lnSpc>
                <a:spcPts val="4900"/>
              </a:lnSpc>
            </a:pP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https://fr.wikipedia.org/wiki/WikiLeaks</a:t>
            </a:r>
          </a:p>
          <a:p>
            <a:pPr algn="ctr">
              <a:lnSpc>
                <a:spcPts val="4900"/>
              </a:lnSpc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Koho Bold"/>
                <a:ea typeface="Koho Bold"/>
                <a:cs typeface="Koho Bold"/>
                <a:sym typeface="Koho Bold"/>
              </a:rPr>
              <a:t>https://fr.wikipedia.org/wiki/Mouvement_MeToo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DAGrKMm-pJ0</dc:identifier>
  <dcterms:modified xsi:type="dcterms:W3CDTF">2011-08-01T06:04:30Z</dcterms:modified>
  <cp:revision>1</cp:revision>
  <dc:title>Liberté expression vie privée et données persos</dc:title>
</cp:coreProperties>
</file>